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84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85" r:id="rId20"/>
    <p:sldId id="271" r:id="rId21"/>
    <p:sldId id="286" r:id="rId22"/>
    <p:sldId id="287" r:id="rId23"/>
    <p:sldId id="272" r:id="rId24"/>
    <p:sldId id="273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8" r:id="rId34"/>
    <p:sldId id="289" r:id="rId35"/>
    <p:sldId id="290" r:id="rId36"/>
    <p:sldId id="291" r:id="rId3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39" Type="http://schemas.openxmlformats.org/officeDocument/2006/relationships/viewProps" Target="viewProps.xml"/><Relationship Id="rId38" Type="http://schemas.openxmlformats.org/officeDocument/2006/relationships/presProps" Target="presProps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10.xml"/><Relationship Id="rId8" Type="http://schemas.openxmlformats.org/officeDocument/2006/relationships/slide" Target="../slides/slide9.xml"/><Relationship Id="rId7" Type="http://schemas.openxmlformats.org/officeDocument/2006/relationships/slide" Target="../slides/slide7.xml"/><Relationship Id="rId6" Type="http://schemas.openxmlformats.org/officeDocument/2006/relationships/slide" Target="../slides/slide6.xml"/><Relationship Id="rId5" Type="http://schemas.openxmlformats.org/officeDocument/2006/relationships/slide" Target="../slides/slide5.xml"/><Relationship Id="rId4" Type="http://schemas.openxmlformats.org/officeDocument/2006/relationships/slide" Target="../slides/slide4.xml"/><Relationship Id="rId3" Type="http://schemas.openxmlformats.org/officeDocument/2006/relationships/slide" Target="../slides/slide2.xml"/><Relationship Id="rId2" Type="http://schemas.openxmlformats.org/officeDocument/2006/relationships/image" Target="../media/image4.jpeg"/><Relationship Id="rId17" Type="http://schemas.openxmlformats.org/officeDocument/2006/relationships/slide" Target="../slides/slide27.xml"/><Relationship Id="rId16" Type="http://schemas.openxmlformats.org/officeDocument/2006/relationships/slide" Target="../slides/slide25.xml"/><Relationship Id="rId15" Type="http://schemas.openxmlformats.org/officeDocument/2006/relationships/slide" Target="../slides/slide23.xml"/><Relationship Id="rId14" Type="http://schemas.openxmlformats.org/officeDocument/2006/relationships/slide" Target="../slides/slide22.xml"/><Relationship Id="rId13" Type="http://schemas.openxmlformats.org/officeDocument/2006/relationships/slide" Target="../slides/slide21.xml"/><Relationship Id="rId12" Type="http://schemas.openxmlformats.org/officeDocument/2006/relationships/slide" Target="../slides/slide15.xml"/><Relationship Id="rId11" Type="http://schemas.openxmlformats.org/officeDocument/2006/relationships/slide" Target="../slides/slide13.xml"/><Relationship Id="rId10" Type="http://schemas.openxmlformats.org/officeDocument/2006/relationships/slide" Target="../slides/slide11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74a8b11bb33c17b50b92f8#tid=688207054e75f9000925cd6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选择性必修下册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de74af2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08875a3dd&amp;cid=08875a3dd&amp;vtp=1">
            <a:hlinkClick r:id="rId3" action="ppaction://hlinksldjump"/>
          </p:cNvPr>
          <p:cNvSpPr/>
          <p:nvPr/>
        </p:nvSpPr>
        <p:spPr>
          <a:xfrm>
            <a:off x="177393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1fd48c950&amp;cid=1fd48c950&amp;vtp=1">
            <a:hlinkClick r:id="rId4" action="ppaction://hlinksldjump"/>
          </p:cNvPr>
          <p:cNvSpPr/>
          <p:nvPr/>
        </p:nvSpPr>
        <p:spPr>
          <a:xfrm>
            <a:off x="235000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26ca873f4&amp;cid=26ca873f4&amp;vtp=1">
            <a:hlinkClick r:id="rId5" action="ppaction://hlinksldjump"/>
          </p:cNvPr>
          <p:cNvSpPr/>
          <p:nvPr/>
        </p:nvSpPr>
        <p:spPr>
          <a:xfrm>
            <a:off x="292608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fa5c1aa52&amp;cid=fa5c1aa52&amp;vtp=1">
            <a:hlinkClick r:id="rId6" action="ppaction://hlinksldjump"/>
          </p:cNvPr>
          <p:cNvSpPr/>
          <p:nvPr/>
        </p:nvSpPr>
        <p:spPr>
          <a:xfrm>
            <a:off x="350215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397b533a3&amp;cid=397b533a3&amp;vtp=1">
            <a:hlinkClick r:id="rId7" action="ppaction://hlinksldjump"/>
          </p:cNvPr>
          <p:cNvSpPr/>
          <p:nvPr/>
        </p:nvSpPr>
        <p:spPr>
          <a:xfrm>
            <a:off x="407822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b4357aa97&amp;cid=b4357aa97&amp;vtp=1">
            <a:hlinkClick r:id="rId8" action="ppaction://hlinksldjump"/>
          </p:cNvPr>
          <p:cNvSpPr/>
          <p:nvPr/>
        </p:nvSpPr>
        <p:spPr>
          <a:xfrm>
            <a:off x="465429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82efe5608&amp;cid=82efe5608&amp;vtp=1">
            <a:hlinkClick r:id="rId9" action="ppaction://hlinksldjump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0a6cba0b3&amp;cid=0a6cba0b3&amp;vtp=1">
            <a:hlinkClick r:id="rId10" action="ppaction://hlinksldjump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d070172df&amp;cid=d070172df&amp;vtp=1">
            <a:hlinkClick r:id="rId11" action="ppaction://hlinksldjump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endParaRPr lang="en-US" sz="2200" dirty="0"/>
          </a:p>
        </p:txBody>
      </p:sp>
      <p:sp>
        <p:nvSpPr>
          <p:cNvPr id="13" name="C_0#auto_editor_catalog_0?lid=9ad3a969c&amp;cid=9ad3a969c&amp;vtp=1">
            <a:hlinkClick r:id="rId12" action="ppaction://hlinksldjump"/>
          </p:cNvPr>
          <p:cNvSpPr/>
          <p:nvPr/>
        </p:nvSpPr>
        <p:spPr>
          <a:xfrm>
            <a:off x="695858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endParaRPr lang="en-US" sz="2200" dirty="0"/>
          </a:p>
        </p:txBody>
      </p:sp>
      <p:sp>
        <p:nvSpPr>
          <p:cNvPr id="14" name="C_0#auto_editor_catalog_0?lid=d31c6b87a&amp;cid=d31c6b87a&amp;vtp=1">
            <a:hlinkClick r:id="rId13" action="ppaction://hlinksldjump"/>
          </p:cNvPr>
          <p:cNvSpPr/>
          <p:nvPr/>
        </p:nvSpPr>
        <p:spPr>
          <a:xfrm>
            <a:off x="753465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</a:t>
            </a:r>
            <a:endParaRPr lang="en-US" sz="2200" dirty="0"/>
          </a:p>
        </p:txBody>
      </p:sp>
      <p:sp>
        <p:nvSpPr>
          <p:cNvPr id="15" name="C_0#auto_editor_catalog_0?lid=7947b6f2c&amp;cid=7947b6f2c&amp;vtp=1">
            <a:hlinkClick r:id="rId14" action="ppaction://hlinksldjump"/>
          </p:cNvPr>
          <p:cNvSpPr/>
          <p:nvPr/>
        </p:nvSpPr>
        <p:spPr>
          <a:xfrm>
            <a:off x="811072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</a:t>
            </a:r>
            <a:endParaRPr lang="en-US" sz="2200" dirty="0"/>
          </a:p>
        </p:txBody>
      </p:sp>
      <p:sp>
        <p:nvSpPr>
          <p:cNvPr id="16" name="C_0#auto_editor_catalog_0?lid=c38f39121&amp;cid=c38f39121&amp;vtp=1">
            <a:hlinkClick r:id="rId15" action="ppaction://hlinksldjump"/>
          </p:cNvPr>
          <p:cNvSpPr/>
          <p:nvPr/>
        </p:nvSpPr>
        <p:spPr>
          <a:xfrm>
            <a:off x="868680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</a:t>
            </a:r>
            <a:endParaRPr lang="en-US" sz="2200" dirty="0"/>
          </a:p>
        </p:txBody>
      </p:sp>
      <p:sp>
        <p:nvSpPr>
          <p:cNvPr id="17" name="C_0#auto_editor_catalog_0?lid=f5ecd49d9&amp;cid=f5ecd49d9&amp;vtp=1">
            <a:hlinkClick r:id="rId16" action="ppaction://hlinksldjump"/>
          </p:cNvPr>
          <p:cNvSpPr/>
          <p:nvPr/>
        </p:nvSpPr>
        <p:spPr>
          <a:xfrm>
            <a:off x="926287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</a:t>
            </a:r>
            <a:endParaRPr lang="en-US" sz="2200" dirty="0"/>
          </a:p>
        </p:txBody>
      </p:sp>
      <p:sp>
        <p:nvSpPr>
          <p:cNvPr id="18" name="C_0#auto_editor_catalog_0?lid=e502602e9&amp;cid=e502602e9&amp;vtp=1">
            <a:hlinkClick r:id="rId17" action="ppaction://hlinksldjump"/>
          </p:cNvPr>
          <p:cNvSpPr/>
          <p:nvPr/>
        </p:nvSpPr>
        <p:spPr>
          <a:xfrm>
            <a:off x="983894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de74af233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_1_BD#de74af233.fixed?color=0,173,163&amp;vtp=1&amp;bbb=1"/>
              <p:cNvSpPr/>
              <p:nvPr/>
            </p:nvSpPr>
            <p:spPr>
              <a:xfrm>
                <a:off x="466344" y="3675888"/>
                <a:ext cx="11018520" cy="123037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5000"/>
                  </a:lnSpc>
                </a:pPr>
                <a:r>
                  <a:rPr lang="en-US" altLang="zh-CN" sz="40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课时评价作业（十九）</a:t>
                </a:r>
                <a:r>
                  <a:rPr lang="en-US" altLang="zh-CN" sz="4000" b="1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4000" b="1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4000" b="1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4000" b="1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40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种树郭橐驼传</a:t>
                </a:r>
                <a:endParaRPr lang="en-US" altLang="zh-CN" sz="4000" dirty="0"/>
              </a:p>
            </p:txBody>
          </p:sp>
        </mc:Choice>
        <mc:Fallback>
          <p:sp>
            <p:nvSpPr>
              <p:cNvPr id="3" name="C_1_BD#de74af233.fixed?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344" y="3675888"/>
                <a:ext cx="11018520" cy="1230376"/>
              </a:xfrm>
              <a:prstGeom prst="rect">
                <a:avLst/>
              </a:prstGeom>
              <a:blipFill rotWithShape="1">
                <a:blip r:embed="rId1"/>
                <a:stretch>
                  <a:fillRect l="-2" t="-1796" r="2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34_1#82efe5608?pid=209720ef2&amp;color=0,0,0&amp;vtp=1&amp;bt=1&amp;bbb=1"/>
          <p:cNvSpPr/>
          <p:nvPr/>
        </p:nvSpPr>
        <p:spPr>
          <a:xfrm>
            <a:off x="612648" y="466345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下列与例句句式相同的一项是（3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：故不我若也</a:t>
            </a:r>
            <a:endParaRPr lang="en-US" altLang="zh-CN" sz="2800" dirty="0"/>
          </a:p>
        </p:txBody>
      </p:sp>
      <p:sp>
        <p:nvSpPr>
          <p:cNvPr id="3" name="QC_3_AN.35_1#82efe5608.bracket?pid=209720ef2&amp;color=0,0,0&amp;vpa=22&amp;vtp=1"/>
          <p:cNvSpPr/>
          <p:nvPr/>
        </p:nvSpPr>
        <p:spPr>
          <a:xfrm>
            <a:off x="7023767" y="473965"/>
            <a:ext cx="515938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3_BD.34_2#82efe5608.choices?pid=209720ef2&amp;color=0,0,0&amp;vtp=1&amp;bbb=1"/>
          <p:cNvSpPr/>
          <p:nvPr/>
        </p:nvSpPr>
        <p:spPr>
          <a:xfrm>
            <a:off x="612648" y="1757235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58927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凡长安豪富人为观游及卖果者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传其事以为官戒也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558927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又何以蕃吾生而安吾性耶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理，非吾业也</a:t>
            </a:r>
            <a:endParaRPr lang="en-US" altLang="zh-CN" sz="2800" dirty="0"/>
          </a:p>
        </p:txBody>
      </p:sp>
      <p:sp>
        <p:nvSpPr>
          <p:cNvPr id="5" name="QC_3_AS.36_1#82efe5608?pid=209720ef2&amp;color=0,0,0&amp;vtp=1&amp;bbb=1&amp;hb=1"/>
          <p:cNvSpPr/>
          <p:nvPr/>
        </p:nvSpPr>
        <p:spPr>
          <a:xfrm>
            <a:off x="612648" y="3039173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例句是宾语前置句，正常语序应为“故不若我也”。A项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，定语后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置句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，正常语序应为“凡长安为观游及卖果者豪富人”。B项，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省略句，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以”后省略介词宾语“之”。C项，宾语前置句，正常语序应为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“又以何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蕃吾生而安吾性耶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”。D项，判断句，“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也”表判断。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37_1#0a6cba0b3?pid=209720ef2&amp;color=0,0,0&amp;vtp=1&amp;bt=1&amp;bbb=1&amp;hb=1"/>
          <p:cNvSpPr/>
          <p:nvPr/>
        </p:nvSpPr>
        <p:spPr>
          <a:xfrm>
            <a:off x="612648" y="468000"/>
            <a:ext cx="10963656" cy="10902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下列对《种树郭橐驼传》相关内容的分析和概括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，不正确的一项是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38_1#0a6cba0b3.bracket?pid=209720ef2&amp;color=0,0,0&amp;vpa=23&amp;vtp=1"/>
          <p:cNvSpPr/>
          <p:nvPr/>
        </p:nvSpPr>
        <p:spPr>
          <a:xfrm>
            <a:off x="2134267" y="1039246"/>
            <a:ext cx="515938" cy="51066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3_BD.37_2#0a6cba0b3.choices?pid=209720ef2&amp;color=0,0,0&amp;vtp=1&amp;bbb=1&amp;hb=1"/>
          <p:cNvSpPr/>
          <p:nvPr/>
        </p:nvSpPr>
        <p:spPr>
          <a:xfrm>
            <a:off x="612648" y="1627700"/>
            <a:ext cx="10963656" cy="46099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文章先写橐驼的名字由来、橐驼种树专长和种树之道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，然后转入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官理”，说出一番做官治民的大道理。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文章从“养树”谈到“养人”，指出做官者“好烦其令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”，规讽为政不可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扰民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，主张顺应自然，让百姓休养生息。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文章把种树、管树之理引申到吏治上去，用铺陈的手法，把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“吏治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”的种种表现加以集中，有言有形，刻画细致入微。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文章用种树之术与养人之术进行类比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，借普通人物生活与生产实践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中的事例加以讽刺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，表现作者对百姓生活的同情。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39_1#0a6cba0b3?pid=209720ef2&amp;color=0,0,0&amp;vtp=1&amp;bt=1&amp;bbb=1&amp;hb=1"/>
          <p:cNvSpPr/>
          <p:nvPr/>
        </p:nvSpPr>
        <p:spPr>
          <a:xfrm>
            <a:off x="612648" y="468000"/>
            <a:ext cx="10963656" cy="11047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D项，“表现作者对百姓生活的同情”错误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，应是表现对为政者的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讽刺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75_1#d070172df?pid=209720ef2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把文中的句子翻译成现代汉语。（8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76_1#d632f6411?pid=d070172df&amp;color=0,0,0&amp;vtp=1&amp;bbb=1&amp;hb=1&amp;hltap=1"/>
          <p:cNvSpPr/>
          <p:nvPr/>
        </p:nvSpPr>
        <p:spPr>
          <a:xfrm>
            <a:off x="612648" y="1111318"/>
            <a:ext cx="10963656" cy="31175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驼业种树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凡长安豪富人为观游及卖果者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皆争迎取养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4_AN.77_1#d632f6411?pid=d070172df&amp;color=0,0,0&amp;vtp=1&amp;bbb=1&amp;hb=1&amp;hla=1"/>
          <p:cNvSpPr/>
          <p:nvPr/>
        </p:nvSpPr>
        <p:spPr>
          <a:xfrm>
            <a:off x="612648" y="1738698"/>
            <a:ext cx="10963656" cy="2420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郭橐驼以种树为业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，凡是长安城里经营（供人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）观赏游览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的园林）和做种树卖果买卖的豪富人，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都争着迎接和雇用他。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业”“取养”各1分，“凡长安豪富人为观游及卖果者”定语后置句1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2_1#4660e9839?pid=d070172df&amp;color=0,0,0&amp;vtp=1&amp;bt=1&amp;bbb=1&amp;hb=1"/>
          <p:cNvSpPr/>
          <p:nvPr/>
        </p:nvSpPr>
        <p:spPr>
          <a:xfrm>
            <a:off x="612648" y="468000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然吾居乡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见长人者好烦其令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若甚怜焉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而卒以祸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endParaRPr lang="en-US" altLang="zh-CN" sz="2800" dirty="0"/>
          </a:p>
        </p:txBody>
      </p:sp>
      <p:sp>
        <p:nvSpPr>
          <p:cNvPr id="3" name="QB_4_AN.43_1#4660e9839.blank?pid=d070172df&amp;color=0,0,0&amp;vpa=24&amp;vtp=1&amp;bbb=1&amp;hb=1"/>
          <p:cNvSpPr/>
          <p:nvPr/>
        </p:nvSpPr>
        <p:spPr>
          <a:xfrm>
            <a:off x="612648" y="1085220"/>
            <a:ext cx="10963656" cy="18490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但是我住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（在）乡里，看到那些做官的喜好多发政令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，好像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很怜爱百姓的样子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，但到头来因此害了他们。（“长”“烦”“怜”各1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44_1#9ad3a969c?pid=209720ef2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补写出下列句子中的空缺部分。（6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45_1#0fb37e58b?pid=9ad3a969c&amp;color=0,0,0&amp;vtp=1&amp;bbb=1&amp;hb=1"/>
          <p:cNvSpPr/>
          <p:nvPr/>
        </p:nvSpPr>
        <p:spPr>
          <a:xfrm>
            <a:off x="612648" y="1111318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《种树郭橐驼传》中，郭橐驼在介绍种树经验时说到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，为了保持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树木的天性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，种树人要做到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”，比喻十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分恰当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，对育人也颇有启发意义。</a:t>
            </a:r>
            <a:endParaRPr lang="en-US" altLang="zh-CN" sz="2800" dirty="0"/>
          </a:p>
        </p:txBody>
      </p:sp>
      <p:sp>
        <p:nvSpPr>
          <p:cNvPr id="4" name="QB_4_AN.46_1#0fb37e58b.blank?pid=9ad3a969c&amp;color=0,0,0&amp;vpa=25&amp;vtp=1&amp;bbb=1"/>
          <p:cNvSpPr/>
          <p:nvPr/>
        </p:nvSpPr>
        <p:spPr>
          <a:xfrm>
            <a:off x="5225130" y="1728538"/>
            <a:ext cx="20447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其莳也若子</a:t>
            </a:r>
            <a:endParaRPr lang="en-US" altLang="zh-CN" sz="2800" dirty="0"/>
          </a:p>
        </p:txBody>
      </p:sp>
      <p:sp>
        <p:nvSpPr>
          <p:cNvPr id="5" name="QB_4_AN.47_1#0fb37e58b.blank?pid=9ad3a969c&amp;color=0,0,0&amp;vpa=26&amp;vtp=1&amp;bbb=1"/>
          <p:cNvSpPr/>
          <p:nvPr/>
        </p:nvSpPr>
        <p:spPr>
          <a:xfrm>
            <a:off x="7714330" y="1728538"/>
            <a:ext cx="20447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其置也若弃</a:t>
            </a:r>
            <a:endParaRPr lang="en-US" altLang="zh-CN" sz="2800" dirty="0"/>
          </a:p>
        </p:txBody>
      </p:sp>
      <p:sp>
        <p:nvSpPr>
          <p:cNvPr id="6" name="QB_4_BD.48_1#abea8bac0?pid=9ad3a969c&amp;color=0,0,0&amp;vtp=1&amp;bbb=1&amp;hb=1"/>
          <p:cNvSpPr/>
          <p:nvPr/>
        </p:nvSpPr>
        <p:spPr>
          <a:xfrm>
            <a:off x="612648" y="3036765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《种树郭橐驼传》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中表现郭橐驼种的树具有超高品质的句子是“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《种树郭橐驼传》中，郭橐驼总结他种树成功的原因,即种树之道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是“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  <p:sp>
        <p:nvSpPr>
          <p:cNvPr id="7" name="QB_4_AN.49_1#abea8bac0.blank?pid=9ad3a969c&amp;color=0,0,0&amp;vpa=27&amp;vtp=1&amp;bbb=1"/>
          <p:cNvSpPr/>
          <p:nvPr/>
        </p:nvSpPr>
        <p:spPr>
          <a:xfrm>
            <a:off x="622967" y="3653985"/>
            <a:ext cx="133032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且硕茂</a:t>
            </a:r>
            <a:endParaRPr lang="en-US" altLang="zh-CN" sz="2800" dirty="0"/>
          </a:p>
        </p:txBody>
      </p:sp>
      <p:sp>
        <p:nvSpPr>
          <p:cNvPr id="8" name="QB_4_AN.50_1#abea8bac0.blank?pid=9ad3a969c&amp;color=0,0,0&amp;vpa=28&amp;vtp=1&amp;bbb=1"/>
          <p:cNvSpPr/>
          <p:nvPr/>
        </p:nvSpPr>
        <p:spPr>
          <a:xfrm>
            <a:off x="2400967" y="3653985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早实以蕃</a:t>
            </a:r>
            <a:endParaRPr lang="en-US" altLang="zh-CN" sz="2800" dirty="0"/>
          </a:p>
        </p:txBody>
      </p:sp>
      <p:sp>
        <p:nvSpPr>
          <p:cNvPr id="10" name="QB_4_AN.52_1#abea8bac0.blank?pid=9ad3a969c&amp;color=0,0,0&amp;vpa=29&amp;vtp=1&amp;bbb=1"/>
          <p:cNvSpPr/>
          <p:nvPr/>
        </p:nvSpPr>
        <p:spPr>
          <a:xfrm>
            <a:off x="1135729" y="4928430"/>
            <a:ext cx="204470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能顺木之天</a:t>
            </a:r>
            <a:endParaRPr lang="en-US" altLang="zh-CN" sz="2800" dirty="0"/>
          </a:p>
        </p:txBody>
      </p:sp>
      <p:sp>
        <p:nvSpPr>
          <p:cNvPr id="11" name="QB_4_AN.53_1#abea8bac0.blank?pid=9ad3a969c&amp;color=0,0,0&amp;vpa=30&amp;vtp=1&amp;bbb=1"/>
          <p:cNvSpPr/>
          <p:nvPr/>
        </p:nvSpPr>
        <p:spPr>
          <a:xfrm>
            <a:off x="3624930" y="4928430"/>
            <a:ext cx="240188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以致其性焉尔</a:t>
            </a:r>
            <a:endParaRPr lang="en-US" altLang="zh-CN" sz="2800" dirty="0"/>
          </a:p>
        </p:txBody>
      </p:sp>
      <p:sp>
        <p:nvSpPr>
          <p:cNvPr id="12" name="QB_4_AN.54_1#1c72b71fe?pid=9ad3a969c&amp;color=0,0,0&amp;vtp=1&amp;bbb=1"/>
          <p:cNvSpPr/>
          <p:nvPr/>
        </p:nvSpPr>
        <p:spPr>
          <a:xfrm>
            <a:off x="612648" y="559930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（每空1分，写错字不得分）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8" grpId="0" animBg="1" build="p"/>
      <p:bldP spid="10" grpId="0" animBg="1" build="p"/>
      <p:bldP spid="11" grpId="0" animBg="1" build="p"/>
      <p:bldP spid="1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64eccb329?pid=de74af233&amp;color=0,173,163&amp;vtp=1&amp;bt=1&amp;bbb=1"/>
          <p:cNvSpPr/>
          <p:nvPr/>
        </p:nvSpPr>
        <p:spPr>
          <a:xfrm>
            <a:off x="612648" y="466344"/>
            <a:ext cx="10963656" cy="65366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7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p:sp>
        <p:nvSpPr>
          <p:cNvPr id="3" name="QM_3_BD.55_1#a35f51562?pid=64eccb329&amp;color=0,0,0&amp;vtp=1&amp;bbb=1&amp;hb=1"/>
          <p:cNvSpPr/>
          <p:nvPr/>
        </p:nvSpPr>
        <p:spPr>
          <a:xfrm>
            <a:off x="612648" y="1191249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福建三明模拟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阅读下面的文言文，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问者曰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以子之道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移之官理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驼曰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我知种树而已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非吾业也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然吾居乡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见长人者好烦其令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若甚怜焉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而卒以祸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旦暮吏来而呼曰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官命促尔耕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勖尔植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督尔获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早缫而绪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早织而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字而幼孩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遂而鸡豚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鸣鼓而聚之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击木而召之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吾小人辍飧饔</a:t>
            </a:r>
            <a:endParaRPr lang="en-US" altLang="zh-CN" sz="100" b="0" i="0" kern="0" spc="-999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以劳吏者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且不得暇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又何以蕃吾生而安吾性耶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故病且怠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若是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则与吾业者其亦有类乎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4" name="QM_3_BD.55_1#a35f51562?pid=64eccb329&amp;color=0,0,0&amp;vtp=1&amp;bbb=1&amp;hb=1&amp;zzd= 8"/>
          <p:cNvSpPr/>
          <p:nvPr/>
        </p:nvSpPr>
        <p:spPr>
          <a:xfrm>
            <a:off x="771430" y="573784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3_BD.55_1#a35f51562?pid=64eccb329&amp;color=0,0,0&amp;vtp=1&amp;bbb=1&amp;hb=1&amp;zzd= 10"/>
          <p:cNvSpPr/>
          <p:nvPr/>
        </p:nvSpPr>
        <p:spPr>
          <a:xfrm>
            <a:off x="3616230" y="639824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55_1#a35f51562?pid=64eccb329&amp;color=0,0,0&amp;vtp=1&amp;bbb=1&amp;hb=1"/>
          <p:cNvSpPr/>
          <p:nvPr/>
        </p:nvSpPr>
        <p:spPr>
          <a:xfrm>
            <a:off x="612648" y="468000"/>
            <a:ext cx="10963656" cy="184677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问者曰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不亦善夫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吾问养树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得养人术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传其事以为官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戒也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选自柳宗元《种树郭橐驼传》）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#1.1.2.1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55_2#a35f51562?pid=64eccb329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永州之野产异蛇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黑质而白章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触草木尽死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以啮人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无御之者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然得而腊之以为饵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可以已大风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挛踠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去死肌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杀三虫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太医以王命聚之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岁赋其二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募有能捕之者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当其租入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永之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人争奔走焉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有蒋氏者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专其利三世矣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问之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吾祖死于是吾父死于是</a:t>
            </a:r>
            <a:endParaRPr lang="en-US" altLang="zh-CN" sz="2800" b="0" i="0" u="wavy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今吾嗣为之十二年几死者数矣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言之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貌若甚戚者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3" name="QM_3_BD.55_2#a35f51562?pid=64eccb329&amp;color=0,0,0&amp;vtp=1&amp;bt=1&amp;bbb=1&amp;hb=1&amp;zzd= 5"/>
          <p:cNvSpPr/>
          <p:nvPr/>
        </p:nvSpPr>
        <p:spPr>
          <a:xfrm>
            <a:off x="8950230" y="30715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55_2#a35f51562?pid=64eccb329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余悲之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若毒之乎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余将告于莅事者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更若役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复若赋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u="sng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则何如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蒋氏大戚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汪然出涕曰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君将哀而生之乎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则吾斯役之不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未若复吾赋不幸之甚也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向吾不为斯役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则久已病矣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自吾氏三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世居是乡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积于今六十岁矣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而乡邻之生日蹙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殚其地之出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竭其庐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号呼而转徙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饥渴而顿踣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触风雨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犯寒暑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呼嘘毒疠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往往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而死者相藉也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曩与吾祖居者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今其室十无一焉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与吾父居者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室十无二三焉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与吾居十二年者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今其室十无四五焉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非死则徙尔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而吾以捕蛇独存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悍吏之来吾乡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叫嚣乎东西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隳突乎南北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哗然而</a:t>
            </a:r>
            <a:endParaRPr lang="en-US" altLang="zh-CN" sz="2800" b="0" i="0" u="sng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骇者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虽鸡狗不得宁焉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吾恂恂而起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视其缶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而吾蛇尚存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则弛然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3" name="QM_3_BD.55_2#a35f51562?pid=64eccb329&amp;color=0,0,0&amp;vtp=1&amp;bt=1&amp;bbb=1&amp;hb=1&amp;zzd= 3"/>
          <p:cNvSpPr/>
          <p:nvPr/>
        </p:nvSpPr>
        <p:spPr>
          <a:xfrm>
            <a:off x="5394230" y="24238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209720ef2?pid=de74af233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B_3_BD.1_1#08875a3dd?pid=209720ef2&amp;color=0,0,0&amp;vtp=1&amp;bbb=1&amp;hb=1"/>
          <p:cNvSpPr/>
          <p:nvPr/>
        </p:nvSpPr>
        <p:spPr>
          <a:xfrm>
            <a:off x="612648" y="118172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请写出文中空缺的字词。（5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有问之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橐驼非能使木寿且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能顺木之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其性焉尔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凡植木之性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欲舒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其培欲平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欲故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其筑欲密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既然已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勿动勿虑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去不复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其莳也若子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其置也若弃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则其天者全而其性得矣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故吾不害其长而已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非有能硕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茂之也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不抑耗其实而已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非有能早而蕃之也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他植者则不然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其培之也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若不过焉则不及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苟有能反是者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4" name="QB_3_AN.2_1#08875a3dd.bracket?pid=209720ef2&amp;color=0,0,0&amp;vpa=1&amp;vtp=1"/>
          <p:cNvSpPr/>
          <p:nvPr/>
        </p:nvSpPr>
        <p:spPr>
          <a:xfrm>
            <a:off x="7307930" y="18370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孳</a:t>
            </a:r>
            <a:endParaRPr lang="en-US" altLang="zh-CN" sz="2800" dirty="0"/>
          </a:p>
        </p:txBody>
      </p:sp>
      <p:sp>
        <p:nvSpPr>
          <p:cNvPr id="5" name="QB_3_AN.3_1#08875a3dd.bracket?pid=209720ef2&amp;color=0,0,0&amp;vpa=2&amp;vtp=1"/>
          <p:cNvSpPr/>
          <p:nvPr/>
        </p:nvSpPr>
        <p:spPr>
          <a:xfrm>
            <a:off x="10751217" y="18370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</a:t>
            </a:r>
            <a:endParaRPr lang="en-US" altLang="zh-CN" sz="2800" dirty="0"/>
          </a:p>
        </p:txBody>
      </p:sp>
      <p:sp>
        <p:nvSpPr>
          <p:cNvPr id="6" name="QB_3_AN.4_1#08875a3dd.bracket?pid=209720ef2&amp;color=0,0,0&amp;vpa=3&amp;vtp=1"/>
          <p:cNvSpPr/>
          <p:nvPr/>
        </p:nvSpPr>
        <p:spPr>
          <a:xfrm>
            <a:off x="1461166" y="24847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致</a:t>
            </a:r>
            <a:endParaRPr lang="en-US" altLang="zh-CN" sz="2800" dirty="0"/>
          </a:p>
        </p:txBody>
      </p:sp>
      <p:sp>
        <p:nvSpPr>
          <p:cNvPr id="7" name="QB_3_AN.5_1#08875a3dd.bracket?pid=209720ef2&amp;color=0,0,0&amp;vpa=4&amp;vtp=1"/>
          <p:cNvSpPr/>
          <p:nvPr/>
        </p:nvSpPr>
        <p:spPr>
          <a:xfrm>
            <a:off x="7038055" y="24847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</a:t>
            </a:r>
            <a:endParaRPr lang="en-US" altLang="zh-CN" sz="2800" dirty="0"/>
          </a:p>
        </p:txBody>
      </p:sp>
      <p:sp>
        <p:nvSpPr>
          <p:cNvPr id="8" name="QB_3_AN.6_1#08875a3dd.bracket?pid=209720ef2&amp;color=0,0,0&amp;vpa=5&amp;vtp=1"/>
          <p:cNvSpPr/>
          <p:nvPr/>
        </p:nvSpPr>
        <p:spPr>
          <a:xfrm>
            <a:off x="8217567" y="31324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顾</a:t>
            </a:r>
            <a:endParaRPr lang="en-US" altLang="zh-CN" sz="2800" dirty="0"/>
          </a:p>
        </p:txBody>
      </p:sp>
      <p:sp>
        <p:nvSpPr>
          <p:cNvPr id="9" name="QB_3_AN.7_1#08875a3dd.bracket?pid=209720ef2&amp;color=0,0,0&amp;vpa=6&amp;vtp=1"/>
          <p:cNvSpPr/>
          <p:nvPr/>
        </p:nvSpPr>
        <p:spPr>
          <a:xfrm>
            <a:off x="749966" y="50755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拳</a:t>
            </a:r>
            <a:endParaRPr lang="en-US" altLang="zh-CN" sz="2800" dirty="0"/>
          </a:p>
        </p:txBody>
      </p:sp>
      <p:sp>
        <p:nvSpPr>
          <p:cNvPr id="10" name="QB_3_AN.8_1#08875a3dd.bracket?pid=209720ef2&amp;color=0,0,0&amp;vpa=7&amp;vtp=1"/>
          <p:cNvSpPr/>
          <p:nvPr/>
        </p:nvSpPr>
        <p:spPr>
          <a:xfrm>
            <a:off x="2770854" y="50755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易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55_2#a35f51562?pid=64eccb329&amp;color=0,0,0&amp;vtp=1&amp;bt=1&amp;bbb=1&amp;hb=1"/>
          <p:cNvSpPr/>
          <p:nvPr/>
        </p:nvSpPr>
        <p:spPr>
          <a:xfrm>
            <a:off x="612648" y="468000"/>
            <a:ext cx="10963656" cy="443757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谨食之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时而献焉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退而甘食其土之有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以尽吾齿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盖一岁之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犯死者二焉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其馀则熙熙而乐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岂若吾乡邻之旦旦有是哉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今虽死乎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比吾乡邻之死则已后矣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又安敢毒耶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余闻而愈悲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孔子曰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苛政猛于虎也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吾尝疑乎是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今以蒋氏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犹信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呜呼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孰知赋敛之毒有甚是蛇者乎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故为之说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以俟夫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观人风者得焉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摘编自柳宗元《捕蛇者说》）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#1.2.4.1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56_1#d31c6b87a?pid=a35f51562&amp;color=0,0,0&amp;vtp=1&amp;bt=1&amp;bbb=1&amp;hb=1"/>
          <p:cNvSpPr/>
          <p:nvPr/>
        </p:nvSpPr>
        <p:spPr>
          <a:xfrm>
            <a:off x="612648" y="468000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材料二画波浪线的部分有三处需要断句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，请用铅笔将相应位置的答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案标号涂黑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，涂对一处给1分，涂黑超过三处不给分。（3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吾祖死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吾父死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今吾嗣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十二年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几死者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数矣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O_4_AN.57_1#d31c6b87a?pid=a35f51562&amp;color=0,0,0&amp;vtp=1&amp;bbb=1"/>
          <p:cNvSpPr/>
          <p:nvPr/>
        </p:nvSpPr>
        <p:spPr>
          <a:xfrm>
            <a:off x="612648" y="239001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BDG</a:t>
            </a:r>
            <a:endParaRPr lang="en-US" altLang="zh-CN" sz="2800" dirty="0"/>
          </a:p>
        </p:txBody>
      </p:sp>
      <p:sp>
        <p:nvSpPr>
          <p:cNvPr id="4" name="QO_4_AS.58_1#d31c6b87a?pid=a35f51562&amp;color=0,0,0&amp;vtp=1&amp;bbb=1&amp;hb=1"/>
          <p:cNvSpPr/>
          <p:nvPr/>
        </p:nvSpPr>
        <p:spPr>
          <a:xfrm>
            <a:off x="612648" y="3029018"/>
            <a:ext cx="10963656" cy="18632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“吾祖死于是”“吾父死于是”句式整齐，结构对称，所以B处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、D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处断开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；“今吾嗣为之”是主谓宾结构，“十二年”补充说明时间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，其后断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，所以G处断开。</a:t>
            </a:r>
            <a:endParaRPr lang="en-US" altLang="zh-CN" sz="2800" dirty="0"/>
          </a:p>
        </p:txBody>
      </p:sp>
      <p:sp>
        <p:nvSpPr>
          <p:cNvPr id="5" name="QO_4_BD.56_1#d31c6b87a?pid=a35f51562&amp;color=0,0,0&amp;vtp=1&amp;bt=1&amp;bbb=1&amp;hb=1&amp;ib=1"/>
          <p:cNvSpPr/>
          <p:nvPr/>
        </p:nvSpPr>
        <p:spPr>
          <a:xfrm>
            <a:off x="1679448" y="1814200"/>
            <a:ext cx="257239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O_4_BD.56_1#d31c6b87a?pid=a35f51562&amp;color=0,0,0&amp;vtp=1&amp;bt=1&amp;bbb=1&amp;hb=1&amp;ib=1"/>
          <p:cNvSpPr/>
          <p:nvPr/>
        </p:nvSpPr>
        <p:spPr>
          <a:xfrm>
            <a:off x="2647823" y="1814200"/>
            <a:ext cx="236601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O_4_BD.56_1#d31c6b87a?pid=a35f51562&amp;color=0,0,0&amp;vtp=1&amp;bt=1&amp;bbb=1&amp;hb=1&amp;ib=1"/>
          <p:cNvSpPr/>
          <p:nvPr/>
        </p:nvSpPr>
        <p:spPr>
          <a:xfrm>
            <a:off x="3951161" y="1814200"/>
            <a:ext cx="236601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O_4_BD.56_1#d31c6b87a?pid=a35f51562&amp;color=0,0,0&amp;vtp=1&amp;bt=1&amp;bbb=1&amp;hb=1&amp;ib=1"/>
          <p:cNvSpPr/>
          <p:nvPr/>
        </p:nvSpPr>
        <p:spPr>
          <a:xfrm>
            <a:off x="4898898" y="1814200"/>
            <a:ext cx="257239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O_4_BD.56_1#d31c6b87a?pid=a35f51562&amp;color=0,0,0&amp;vtp=1&amp;bt=1&amp;bbb=1&amp;hb=1&amp;ib=1"/>
          <p:cNvSpPr/>
          <p:nvPr/>
        </p:nvSpPr>
        <p:spPr>
          <a:xfrm>
            <a:off x="6222873" y="1814200"/>
            <a:ext cx="217551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O_4_BD.56_1#d31c6b87a?pid=a35f51562&amp;color=0,0,0&amp;vtp=1&amp;bt=1&amp;bbb=1&amp;hb=1&amp;ib=1"/>
          <p:cNvSpPr/>
          <p:nvPr/>
        </p:nvSpPr>
        <p:spPr>
          <a:xfrm>
            <a:off x="7151561" y="1814200"/>
            <a:ext cx="198501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O_4_BD.56_1#d31c6b87a?pid=a35f51562&amp;color=0,0,0&amp;vtp=1&amp;bt=1&amp;bbb=1&amp;hb=1&amp;ib=1"/>
          <p:cNvSpPr/>
          <p:nvPr/>
        </p:nvSpPr>
        <p:spPr>
          <a:xfrm>
            <a:off x="8416798" y="1814200"/>
            <a:ext cx="257239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O_4_BD.56_1#d31c6b87a?pid=a35f51562&amp;color=0,0,0&amp;vtp=1&amp;bt=1&amp;bbb=1&amp;hb=1&amp;ib=1"/>
          <p:cNvSpPr/>
          <p:nvPr/>
        </p:nvSpPr>
        <p:spPr>
          <a:xfrm>
            <a:off x="9740773" y="1814200"/>
            <a:ext cx="257239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9_1#7947b6f2c?pid=a35f51562&amp;color=0,0,0&amp;vtp=1&amp;bt=1&amp;bbb=1&amp;hb=1"/>
          <p:cNvSpPr/>
          <p:nvPr/>
        </p:nvSpPr>
        <p:spPr>
          <a:xfrm>
            <a:off x="612648" y="468000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下列对材料中加点的词语及相关内容的解说，不正确的一项是（3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60_1#7947b6f2c.bracket?pid=a35f51562&amp;color=0,0,0&amp;vpa=31&amp;vtp=1"/>
          <p:cNvSpPr/>
          <p:nvPr/>
        </p:nvSpPr>
        <p:spPr>
          <a:xfrm>
            <a:off x="889666" y="1102365"/>
            <a:ext cx="515938" cy="55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4_BD.59_2#7947b6f2c.choices?pid=a35f51562&amp;color=0,0,0&amp;vtp=1&amp;bbb=1"/>
          <p:cNvSpPr/>
          <p:nvPr/>
        </p:nvSpPr>
        <p:spPr>
          <a:xfrm>
            <a:off x="612648" y="1744413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以，来，与《项脊轩志》中“久之，能以足音辨人”的“以”意思不同。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类，相似、类似，与《项脊轩志》中“大类女郎也”的“类”意思相同。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当，抵押，与《苏武传》中“汉亦留之以相当”的“当”意思相同。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向，假如，与《兰亭集序》中“向之所欣，俯仰之间”的“向”意思相同。</a:t>
            </a:r>
            <a:endParaRPr lang="en-US" altLang="zh-CN" sz="2800" spc="-50" dirty="0"/>
          </a:p>
        </p:txBody>
      </p:sp>
      <p:sp>
        <p:nvSpPr>
          <p:cNvPr id="5" name="QC_4_AS.61_1#7947b6f2c?pid=a35f51562&amp;color=0,0,0&amp;vtp=1&amp;bt=1&amp;bbb=1"/>
          <p:cNvSpPr/>
          <p:nvPr/>
        </p:nvSpPr>
        <p:spPr>
          <a:xfrm>
            <a:off x="612648" y="4302003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D项，“意思相同”错误，向，假如/以前。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62_1#c38f39121?pid=a35f51562&amp;color=0,0,0&amp;vtp=1&amp;bt=1&amp;bbb=1"/>
          <p:cNvSpPr/>
          <p:nvPr/>
        </p:nvSpPr>
        <p:spPr>
          <a:xfrm>
            <a:off x="612648" y="466344"/>
            <a:ext cx="11171238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下列对材料相关内容的概括和分析，不正确的一项是（3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63_1#c38f39121.bracket?pid=a35f51562&amp;color=0,0,0&amp;vpa=32&amp;vtp=1"/>
          <p:cNvSpPr/>
          <p:nvPr/>
        </p:nvSpPr>
        <p:spPr>
          <a:xfrm>
            <a:off x="10770267" y="462534"/>
            <a:ext cx="495300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4_BD.62_2#c38f39121.choices?pid=a35f51562&amp;color=0,0,0&amp;vtp=1&amp;bbb=1&amp;hb=1"/>
          <p:cNvSpPr/>
          <p:nvPr/>
        </p:nvSpPr>
        <p:spPr>
          <a:xfrm>
            <a:off x="612648" y="1110678"/>
            <a:ext cx="10963656" cy="51017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材料一中的郭橐驼种树技艺高超，能够采取正确的种树方法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，顺应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树木生长的自然规律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材料二中的蒋氏三代都是捕蛇人，相比于乡邻们的窘迫生活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能安享天年已心满意足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两则材料表面上是写人，实际上是借人展开议论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，观点的阐发都建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立在人物形象的基础上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两则材料文体不同，但都因事明理、针砭时弊，体现了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“文章合为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时而著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”的创作态度。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64_1#c38f39121?pid=a35f51562&amp;color=0,0,0&amp;vtp=1&amp;bt=1&amp;bbb=1&amp;hb=1"/>
          <p:cNvSpPr/>
          <p:nvPr/>
        </p:nvSpPr>
        <p:spPr>
          <a:xfrm>
            <a:off x="612648" y="468000"/>
            <a:ext cx="10963656" cy="25109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B项，“他们能安享天年已心满意足”错误，根据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“吾祖死于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几死者数矣”“比吾乡邻之死则已后矣”等内容可知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，蒋氏的父祖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两代都死于捕蛇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，而蒋氏只是与乡邻相比，死在他们后面，不能说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“他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们能安享天年已心满意足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65_1#f5ecd49d9?pid=a35f51562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把下列句子翻译成现代汉语。（8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5_BD.66_1#999d89266?pid=f5ecd49d9&amp;color=0,0,0&amp;vtp=1&amp;bbb=1&amp;hb=1"/>
          <p:cNvSpPr/>
          <p:nvPr/>
        </p:nvSpPr>
        <p:spPr>
          <a:xfrm>
            <a:off x="612648" y="1111318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余将告于莅事者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更若役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复若赋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则何如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</a:t>
            </a:r>
            <a:endParaRPr lang="en-US" altLang="zh-CN" sz="2800" dirty="0"/>
          </a:p>
        </p:txBody>
      </p:sp>
      <p:sp>
        <p:nvSpPr>
          <p:cNvPr id="4" name="QB_5_AN.67_1#999d89266.blank?pid=f5ecd49d9&amp;color=0,0,0&amp;vpa=33&amp;vtp=1&amp;bbb=1&amp;hb=1"/>
          <p:cNvSpPr/>
          <p:nvPr/>
        </p:nvSpPr>
        <p:spPr>
          <a:xfrm>
            <a:off x="612648" y="1728538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我将要告诉管理政事的人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，让他更换你的差事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，恢复你的赋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，怎么样？（“莅事者”“更”“若”各1分，大意1分）</a:t>
            </a:r>
            <a:endParaRPr lang="en-US" altLang="zh-CN" sz="2800" dirty="0"/>
          </a:p>
        </p:txBody>
      </p:sp>
      <p:sp>
        <p:nvSpPr>
          <p:cNvPr id="5" name="QB_5_AS.68_1#999d89266?pid=f5ecd49d9&amp;color=0,0,0&amp;vtp=1&amp;bbb=1"/>
          <p:cNvSpPr/>
          <p:nvPr/>
        </p:nvSpPr>
        <p:spPr>
          <a:xfrm>
            <a:off x="612648" y="303390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“莅事者”，管理政事的人；“更”，换；“若”，你的。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5_1#92e61f654?pid=f5ecd49d9&amp;color=0,0,0&amp;vtp=1&amp;bt=1&amp;bbb=1&amp;hb=1&amp;hltap=1"/>
          <p:cNvSpPr/>
          <p:nvPr/>
        </p:nvSpPr>
        <p:spPr>
          <a:xfrm>
            <a:off x="612648" y="468000"/>
            <a:ext cx="10963656" cy="31175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悍吏之来吾乡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叫嚣乎东西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隳突乎南北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哗然而骇者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虽鸡狗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不得宁焉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S.77_1#92e61f654?pid=f5ecd49d9&amp;color=0,0,0&amp;vtp=1&amp;bbb=1"/>
          <p:cNvSpPr/>
          <p:nvPr/>
        </p:nvSpPr>
        <p:spPr>
          <a:xfrm>
            <a:off x="612648" y="359626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“悍”，凶暴；“隳突”，骚扰，横行霸道；“虽”，即使。</a:t>
            </a:r>
            <a:endParaRPr lang="en-US" altLang="zh-CN" sz="2800" dirty="0"/>
          </a:p>
        </p:txBody>
      </p:sp>
      <p:sp>
        <p:nvSpPr>
          <p:cNvPr id="4" name="QB_5_AN.76_1#92e61f654?pid=f5ecd49d9&amp;color=0,0,0&amp;vtp=1&amp;bt=1&amp;bbb=1&amp;hb=1&amp;hla=1"/>
          <p:cNvSpPr/>
          <p:nvPr/>
        </p:nvSpPr>
        <p:spPr>
          <a:xfrm>
            <a:off x="612648" y="1735460"/>
            <a:ext cx="10963656" cy="17633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凶暴的官吏来到我们乡里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，到处吵嚷叫喊，到处骚扰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，他们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那种喧闹叫嚷着惊扰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（乡间）的气势，（不要说人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）即使是鸡狗也不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得安宁啊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。（“悍”“隳突”“虽”各1分，大意1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1_1#e502602e9?pid=a35f51562&amp;color=0,0,0&amp;vtp=1&amp;bt=1&amp;bbb=1&amp;hb=1"/>
          <p:cNvSpPr/>
          <p:nvPr/>
        </p:nvSpPr>
        <p:spPr>
          <a:xfrm>
            <a:off x="612648" y="468000"/>
            <a:ext cx="10963656" cy="3144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两则材料通过刻画人物经历</a:t>
            </a:r>
            <a:r>
              <a:rPr lang="zh-CN" altLang="en-US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写出了什么社会问题？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请简要概括。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endParaRPr lang="en-US" altLang="zh-CN" sz="2800" dirty="0"/>
          </a:p>
        </p:txBody>
      </p:sp>
      <p:sp>
        <p:nvSpPr>
          <p:cNvPr id="3" name="QB_4_AN.72_1#e502602e9.blank?pid=a35f51562&amp;color=0,0,0&amp;vpa=34&amp;vtp=1&amp;bbb=1&amp;hb=1"/>
          <p:cNvSpPr/>
          <p:nvPr/>
        </p:nvSpPr>
        <p:spPr>
          <a:xfrm>
            <a:off x="612648" y="1732920"/>
            <a:ext cx="10963656" cy="18490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材料一由种树之道指出为官者政令频出的危害。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②材料二由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捕蛇之事揭露官府横征暴敛的残酷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。（答出一点得2分，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答出两点得3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73_1#e502602e9?pid=a35f51562&amp;color=0,0,0&amp;vtp=1&amp;bt=1&amp;bbb=1&amp;hb=1"/>
          <p:cNvSpPr/>
          <p:nvPr/>
        </p:nvSpPr>
        <p:spPr>
          <a:xfrm>
            <a:off x="612648" y="468000"/>
            <a:ext cx="10963656" cy="51020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spc="-5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①材料一郭橐驼根据自己种树的经验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，指出为官者治理百姓的问</a:t>
            </a:r>
            <a:endParaRPr lang="en-US" altLang="zh-CN" sz="2800" b="0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题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，由“然吾居乡，见长人者好烦其令，若甚怜焉，而卒以祸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”“旦暮吏来</a:t>
            </a:r>
            <a:endParaRPr lang="en-US" altLang="zh-CN" sz="2800" b="0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而呼曰</a:t>
            </a:r>
            <a:r>
              <a:rPr lang="en-US" altLang="zh-CN" sz="2800" b="0" i="0" spc="-5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又何以蕃吾生而安吾性耶”“若是，则与吾业者其亦有类乎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”等</a:t>
            </a:r>
            <a:endParaRPr lang="en-US" altLang="zh-CN" sz="2800" b="0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内容可知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，材料一主要是借种树之道指出为官者政令频出的危害。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②材</a:t>
            </a:r>
            <a:endParaRPr lang="en-US" altLang="zh-CN" sz="2800" b="0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料二蒋氏三代捕蛇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，其祖父和父亲都死在这件事上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，但他不愿意更换差</a:t>
            </a:r>
            <a:endParaRPr lang="en-US" altLang="zh-CN" sz="2800" b="0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役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，种地交税，是因为“吾斯役之不幸，未若复吾赋不幸之甚也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”，通过</a:t>
            </a:r>
            <a:endParaRPr lang="en-US" altLang="zh-CN" sz="2800" b="0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蒋氏和乡邻的生活对比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，及“苛政猛于虎也”“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孰知赋敛之毒有甚是蛇者乎”</a:t>
            </a:r>
            <a:endParaRPr lang="en-US" altLang="zh-CN" sz="2800" b="0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等内容可知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，材料二由捕蛇之事揭露官府横征暴敛的残酷。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73_2#e502602e9?pid=a35f51562&amp;color=0,0,0&amp;vtp=1&amp;bt=1&amp;bbb=1"/>
          <p:cNvSpPr/>
          <p:nvPr/>
        </p:nvSpPr>
        <p:spPr>
          <a:xfrm>
            <a:off x="612648" y="468000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［参考译文］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1_1#08875a3dd?pid=209720ef2&amp;color=0,0,0&amp;vtp=1&amp;bbb=1&amp;hb=1"/>
          <p:cNvSpPr/>
          <p:nvPr/>
        </p:nvSpPr>
        <p:spPr>
          <a:xfrm>
            <a:off x="612648" y="468000"/>
            <a:ext cx="10963656" cy="58902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又爱之太恩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忧之太勤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旦视而暮抚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已去而复顾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甚者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肤以验其生枯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⑨(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其本以观其疏密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而木之性日以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⑩(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虽曰爱之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其实害之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虽曰忧之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其实仇之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故不我若也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吾又何能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问者曰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以子之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⑪(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移之官理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驼曰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我知种树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非吾业也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然吾居乡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见长人者好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⑫(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若甚怜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而卒以祸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旦暮吏来而呼曰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官命促尔耕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⑬(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尔植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督尔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早缫而绪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早织而缕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字而幼孩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遂而鸡豚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鸣鼓而聚之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击木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而召之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吾小人辍飧饔以劳吏者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且不得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⑭(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又何以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⑮(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吾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生而安吾性耶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⑯(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若是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则与吾业者其亦有类乎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#1.2</a:t>
            </a:r>
            <a:endParaRPr lang="en-US" altLang="zh-CN" sz="2800" dirty="0"/>
          </a:p>
        </p:txBody>
      </p:sp>
      <p:sp>
        <p:nvSpPr>
          <p:cNvPr id="3" name="QB_3_AN.9_1#08875a3dd.bracket?pid=209720ef2&amp;color=0,0,0&amp;vpa=8&amp;vtp=1"/>
          <p:cNvSpPr/>
          <p:nvPr/>
        </p:nvSpPr>
        <p:spPr>
          <a:xfrm>
            <a:off x="10351167" y="471746"/>
            <a:ext cx="615950" cy="5346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爪</a:t>
            </a:r>
            <a:endParaRPr lang="en-US" altLang="zh-CN" sz="2800" dirty="0"/>
          </a:p>
        </p:txBody>
      </p:sp>
      <p:sp>
        <p:nvSpPr>
          <p:cNvPr id="4" name="QB_3_AN.10_1#08875a3dd.bracket?pid=209720ef2&amp;color=0,0,0&amp;vpa=9&amp;vtp=1"/>
          <p:cNvSpPr/>
          <p:nvPr/>
        </p:nvSpPr>
        <p:spPr>
          <a:xfrm>
            <a:off x="3594766" y="1068647"/>
            <a:ext cx="615950" cy="5346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摇</a:t>
            </a:r>
            <a:endParaRPr lang="en-US" altLang="zh-CN" sz="2800" dirty="0"/>
          </a:p>
        </p:txBody>
      </p:sp>
      <p:sp>
        <p:nvSpPr>
          <p:cNvPr id="5" name="QB_3_AN.11_1#08875a3dd.bracket?pid=209720ef2&amp;color=0,0,0&amp;vpa=10&amp;vtp=1"/>
          <p:cNvSpPr/>
          <p:nvPr/>
        </p:nvSpPr>
        <p:spPr>
          <a:xfrm>
            <a:off x="9882855" y="1068647"/>
            <a:ext cx="615950" cy="5346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离</a:t>
            </a:r>
            <a:endParaRPr lang="en-US" altLang="zh-CN" sz="2800" dirty="0"/>
          </a:p>
        </p:txBody>
      </p:sp>
      <p:sp>
        <p:nvSpPr>
          <p:cNvPr id="6" name="QB_3_AN.12_1#08875a3dd.bracket?pid=209720ef2&amp;color=0,0,0&amp;vpa=11&amp;vtp=1"/>
          <p:cNvSpPr/>
          <p:nvPr/>
        </p:nvSpPr>
        <p:spPr>
          <a:xfrm>
            <a:off x="4534566" y="2859346"/>
            <a:ext cx="615950" cy="5346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道</a:t>
            </a:r>
            <a:endParaRPr lang="en-US" altLang="zh-CN" sz="2800" dirty="0"/>
          </a:p>
        </p:txBody>
      </p:sp>
      <p:sp>
        <p:nvSpPr>
          <p:cNvPr id="7" name="QB_3_AN.13_1#08875a3dd.bracket?pid=209720ef2&amp;color=0,0,0&amp;vpa=12&amp;vtp=1"/>
          <p:cNvSpPr/>
          <p:nvPr/>
        </p:nvSpPr>
        <p:spPr>
          <a:xfrm>
            <a:off x="8289005" y="3456247"/>
            <a:ext cx="615950" cy="5346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烦</a:t>
            </a:r>
            <a:endParaRPr lang="en-US" altLang="zh-CN" sz="2800" dirty="0"/>
          </a:p>
        </p:txBody>
      </p:sp>
      <p:sp>
        <p:nvSpPr>
          <p:cNvPr id="8" name="QB_3_AN.14_1#08875a3dd.bracket?pid=209720ef2&amp;color=0,0,0&amp;vpa=13&amp;vtp=1"/>
          <p:cNvSpPr/>
          <p:nvPr/>
        </p:nvSpPr>
        <p:spPr>
          <a:xfrm>
            <a:off x="8763667" y="4053146"/>
            <a:ext cx="615950" cy="5346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勖</a:t>
            </a:r>
            <a:endParaRPr lang="en-US" altLang="zh-CN" sz="2800" dirty="0"/>
          </a:p>
        </p:txBody>
      </p:sp>
      <p:sp>
        <p:nvSpPr>
          <p:cNvPr id="9" name="QB_3_AN.15_1#08875a3dd.bracket?pid=209720ef2&amp;color=0,0,0&amp;vpa=14&amp;vtp=1"/>
          <p:cNvSpPr/>
          <p:nvPr/>
        </p:nvSpPr>
        <p:spPr>
          <a:xfrm>
            <a:off x="7577805" y="5246946"/>
            <a:ext cx="615950" cy="5346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暇</a:t>
            </a:r>
            <a:endParaRPr lang="en-US" altLang="zh-CN" sz="2800" dirty="0"/>
          </a:p>
        </p:txBody>
      </p:sp>
      <p:sp>
        <p:nvSpPr>
          <p:cNvPr id="10" name="QB_3_AN.16_1#08875a3dd.bracket?pid=209720ef2&amp;color=0,0,0&amp;vpa=15&amp;vtp=1"/>
          <p:cNvSpPr/>
          <p:nvPr/>
        </p:nvSpPr>
        <p:spPr>
          <a:xfrm>
            <a:off x="10381330" y="5246946"/>
            <a:ext cx="615950" cy="5346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蕃</a:t>
            </a:r>
            <a:endParaRPr lang="en-US" altLang="zh-CN" sz="2800" dirty="0"/>
          </a:p>
        </p:txBody>
      </p:sp>
      <p:sp>
        <p:nvSpPr>
          <p:cNvPr id="11" name="QB_3_AN.17_1#08875a3dd.bracket?pid=209720ef2&amp;color=0,0,0&amp;vpa=16&amp;vtp=1"/>
          <p:cNvSpPr/>
          <p:nvPr/>
        </p:nvSpPr>
        <p:spPr>
          <a:xfrm>
            <a:off x="4021805" y="5833369"/>
            <a:ext cx="615950" cy="5250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病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73_3#e502602e9?pid=a35f51562&amp;color=0,0,0&amp;mp=1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永州的野外出产一种奇异的蛇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，（蛇有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）黑色的质地和白色的花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，它碰到的草木全都干枯而死；（这种蛇）如果咬了人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，没有能够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抵挡它的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。然而捉到（这种蛇）后把它晒干用来做成药饵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，可以用来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治愈麻风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、手足麻木、脖子肿、恶疮，去除坏死的肌肉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，杀死人体内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的寄生虫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。这件事的开端，是太医遵照皇帝的命令征集这种蛇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，每年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征收这种蛇两次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。招募能够捕捉这种蛇的人，（用捕到的蛇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）抵他的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赋税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。永州的人都争着为这件事奔忙。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73_3#e502602e9?pid=a35f51562&amp;color=0,0,0&amp;mp=1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有个姓蒋的人家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，享有这种（捕蛇而抵赋税的）好处三代了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。我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问他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他却说：“</a:t>
            </a: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我的祖父死在捕蛇这件事上，我的父亲也死在这件事</a:t>
            </a:r>
            <a:endParaRPr lang="en-US" altLang="zh-CN" sz="2800" b="0" i="0" u="wavy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</a:t>
            </a:r>
            <a:r>
              <a:rPr lang="en-US" altLang="zh-CN" sz="2800" b="0" i="0" u="wavy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。现在我继承祖业干这差事十二年了，险些丧命（的经历</a:t>
            </a: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）也有好</a:t>
            </a:r>
            <a:endParaRPr lang="en-US" altLang="zh-CN" sz="2800" b="0" i="0" u="wavy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几次了。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他说这番话时，神情好像很悲伤。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我对这件事感到悲痛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，并且对他说：“你怨恨这差事吗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我将要告</a:t>
            </a:r>
            <a:endParaRPr lang="en-US" altLang="zh-CN" sz="2800" b="0" i="0" u="sng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诉管理政事的人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，让他更换你的差事，恢复你的赋税，怎么样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”蒋氏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听了）非常悲伤，流着眼泪说：“您要哀怜我，使我活下去吧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？然而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我这差事的不幸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，还不如恢复我的赋税的不幸那么厉害呀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。假如我不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干这差事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，那我早已困苦不堪了。自从我家三代住到这个地方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，累计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73_3#e502602e9?pid=a35f51562&amp;color=0,0,0&amp;mp=1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到现在已经六十年了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，可乡邻们的生活一天比一天窘迫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，把他们土地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上生长出来的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（东西）都拿去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，把他们家里的收入也尽数拿去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交赋税仍不够），只得哭喊着辗转逃亡，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又饥又渴倒地而死，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一路上）顶着狂风暴雨，冒着严寒酷暑，呼吸着带毒的疫气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，死去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的人常常尸体交叠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，倒伏在地。从前和我祖父住在一起的人家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，现在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十户当中剩不下一户了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；和我父亲住在一起的人家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，现在十户当中只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有不到两三户了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；和我住在一起十二年的人家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，现在十户当中只有不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到四五户了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。（那些人家）不是死了就是迁走了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。可是我却凭借捕蛇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这个差事独自存活下来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凶暴的官吏来到我们乡里，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到处吵嚷叫喊，</a:t>
            </a:r>
            <a:endParaRPr lang="en-US" altLang="zh-CN" sz="2800" b="0" i="0" u="sng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73_3#e502602e9?pid=a35f51562&amp;color=0,0,0&amp;mp=1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到处骚扰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，他们那种喧闹叫嚷着惊扰（乡间）的气势，（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不要说人）</a:t>
            </a:r>
            <a:endParaRPr lang="en-US" altLang="zh-CN" sz="2800" b="0" i="0" u="sng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即使是鸡狗也不得安宁啊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我就小心翼翼地起来，看看我的瓦罐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的蛇还在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，就放心地躺下了。我小心地喂养蛇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，到规定的日子把它献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。回家后有滋有味地吃着田地里生长的东西，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来度过我的余年。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估计一年当中冒死的情况只有两次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，其余时间是和乐而快乐的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。哪像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我的乡邻们天天都受死亡的威胁呢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？现在即使死在这差事上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，与我的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乡邻相比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，我已经死在（他们）后面了。又怎么敢怨恨（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捕蛇这件事）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呢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73_3#e502602e9?pid=a35f51562&amp;color=0,0,0&amp;mp=1&amp;vtp=1&amp;bt=1&amp;bbb=1&amp;hb=1"/>
          <p:cNvSpPr/>
          <p:nvPr/>
        </p:nvSpPr>
        <p:spPr>
          <a:xfrm>
            <a:off x="612648" y="468000"/>
            <a:ext cx="10963656" cy="2511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我听了以后更加悲伤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。孔子说：“暴政比老虎还要凶猛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。”我曾经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怀疑过这句话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。现在根据蒋氏的遭遇来看这句话，还真是可信的。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唉！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谁知道赋税征敛的毒害比这种毒蛇更厉害呢！所以为此事写了这篇文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章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，以等待那些考察民情的人得知。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AN.18_1#08875a3dd?pid=209720ef2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（写错一处扣1分，扣完为止）</a:t>
            </a:r>
            <a:endParaRPr lang="en-US" altLang="zh-CN" sz="2800" dirty="0"/>
          </a:p>
        </p:txBody>
      </p:sp>
      <p:sp>
        <p:nvSpPr>
          <p:cNvPr id="3" name="QC_3_BD.19_1#1fd48c950?pid=209720ef2&amp;color=0,0,0&amp;vtp=1&amp;bbb=1"/>
          <p:cNvSpPr/>
          <p:nvPr/>
        </p:nvSpPr>
        <p:spPr>
          <a:xfrm>
            <a:off x="612648" y="110350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下列句子中，加点词的解释不正确的一项是（3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C_3_AN.20_1#1fd48c950.bracket?pid=209720ef2&amp;color=0,0,0&amp;vpa=17&amp;vtp=1"/>
          <p:cNvSpPr/>
          <p:nvPr/>
        </p:nvSpPr>
        <p:spPr>
          <a:xfrm>
            <a:off x="9170067" y="1099698"/>
            <a:ext cx="495300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5" name="QC_3_BD.19_2#1fd48c950.choices?pid=209720ef2&amp;color=0,0,0&amp;vtp=1&amp;bbb=1"/>
          <p:cNvSpPr/>
          <p:nvPr/>
        </p:nvSpPr>
        <p:spPr>
          <a:xfrm>
            <a:off x="612648" y="1742508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45592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病偻，隆然伏行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隆然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：脊背高起的样子</a:t>
            </a:r>
            <a:endParaRPr lang="en-US" altLang="zh-CN" sz="2800" dirty="0"/>
          </a:p>
          <a:p>
            <a:pPr latinLnBrk="1">
              <a:lnSpc>
                <a:spcPts val="5100"/>
              </a:lnSpc>
              <a:tabLst>
                <a:tab pos="545592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且硕茂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，早实以蕃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：果实</a:t>
            </a:r>
            <a:endParaRPr lang="en-US" altLang="zh-CN" sz="2800" dirty="0"/>
          </a:p>
          <a:p>
            <a:pPr latinLnBrk="1">
              <a:lnSpc>
                <a:spcPts val="5100"/>
              </a:lnSpc>
              <a:tabLst>
                <a:tab pos="545592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根拳而土易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：更换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545592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而木之性日以离矣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：背离</a:t>
            </a:r>
            <a:endParaRPr lang="en-US" altLang="zh-CN" sz="2800" dirty="0"/>
          </a:p>
        </p:txBody>
      </p:sp>
      <p:sp>
        <p:nvSpPr>
          <p:cNvPr id="6" name="QC_3_AS.21_1#1fd48c950?pid=209720ef2&amp;color=0,0,0&amp;vtp=1&amp;bbb=1"/>
          <p:cNvSpPr/>
          <p:nvPr/>
        </p:nvSpPr>
        <p:spPr>
          <a:xfrm>
            <a:off x="612648" y="430009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实，名词作动词，结果实。</a:t>
            </a:r>
            <a:endParaRPr lang="en-US" altLang="zh-CN" sz="2800" dirty="0"/>
          </a:p>
        </p:txBody>
      </p:sp>
      <p:sp>
        <p:nvSpPr>
          <p:cNvPr id="7" name="QC_3_BD.19_2#1fd48c950.choices?pid=209720ef2&amp;color=0,0,0&amp;vtp=1&amp;bbb=1&amp;zzd= 1"/>
          <p:cNvSpPr/>
          <p:nvPr/>
        </p:nvSpPr>
        <p:spPr>
          <a:xfrm>
            <a:off x="2362105" y="240290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19_2#1fd48c950.choices?pid=209720ef2&amp;color=0,0,0&amp;vtp=1&amp;bbb=1&amp;zzd= 1"/>
          <p:cNvSpPr/>
          <p:nvPr/>
        </p:nvSpPr>
        <p:spPr>
          <a:xfrm>
            <a:off x="2717705" y="240290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19_2#1fd48c950.choices?pid=209720ef2&amp;color=0,0,0&amp;vtp=1&amp;bbb=1&amp;zzd= 3"/>
          <p:cNvSpPr/>
          <p:nvPr/>
        </p:nvSpPr>
        <p:spPr>
          <a:xfrm>
            <a:off x="3052668" y="305060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19_2#1fd48c950.choices?pid=209720ef2&amp;color=0,0,0&amp;vtp=1&amp;bbb=1&amp;zzd= 5"/>
          <p:cNvSpPr/>
          <p:nvPr/>
        </p:nvSpPr>
        <p:spPr>
          <a:xfrm>
            <a:off x="2697068" y="369830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19_2#1fd48c950.choices?pid=209720ef2&amp;color=0,0,0&amp;vtp=1&amp;bbb=1&amp;zzd= 7"/>
          <p:cNvSpPr/>
          <p:nvPr/>
        </p:nvSpPr>
        <p:spPr>
          <a:xfrm>
            <a:off x="3428905" y="42646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6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2_1#26ca873f4?pid=209720ef2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下列句子中，加点词的古今意义相同的一项是（3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3_1#26ca873f4.bracket?pid=209720ef2&amp;color=0,0,0&amp;vpa=18&amp;vtp=1"/>
          <p:cNvSpPr/>
          <p:nvPr/>
        </p:nvSpPr>
        <p:spPr>
          <a:xfrm>
            <a:off x="95129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3_BD.22_2#26ca873f4.choices?pid=209720ef2&amp;color=0,0,0&amp;vtp=1&amp;bbb=1"/>
          <p:cNvSpPr/>
          <p:nvPr/>
        </p:nvSpPr>
        <p:spPr>
          <a:xfrm>
            <a:off x="612648" y="111067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58927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故乡人号之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驼”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既然已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，勿动勿虑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558927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不抑耗其实而已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若不过焉则不及</a:t>
            </a:r>
            <a:endParaRPr lang="en-US" altLang="zh-CN" sz="2800" dirty="0"/>
          </a:p>
        </p:txBody>
      </p:sp>
      <p:sp>
        <p:nvSpPr>
          <p:cNvPr id="5" name="QC_3_AS.24_1#26ca873f4?pid=209720ef2&amp;color=0,0,0&amp;vtp=1&amp;bbb=1&amp;hb=1"/>
          <p:cNvSpPr/>
          <p:nvPr/>
        </p:nvSpPr>
        <p:spPr>
          <a:xfrm>
            <a:off x="612648" y="2387663"/>
            <a:ext cx="10963656" cy="31586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A项，古义</a:t>
            </a:r>
            <a:r>
              <a:rPr lang="zh-CN" altLang="en-US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所以乡里</a:t>
            </a:r>
            <a:r>
              <a:rPr lang="zh-CN" altLang="en-US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今义</a:t>
            </a:r>
            <a:r>
              <a:rPr lang="zh-CN" altLang="en-US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出生或长期居住过的地方</a:t>
            </a:r>
            <a:r>
              <a:rPr lang="zh-CN" altLang="en-US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（或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家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；老家</a:t>
            </a:r>
            <a:r>
              <a:rPr lang="zh-CN" altLang="en-US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。B项，古义</a:t>
            </a:r>
            <a:r>
              <a:rPr lang="zh-CN" altLang="en-US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已经这样</a:t>
            </a:r>
            <a:r>
              <a:rPr lang="zh-CN" altLang="en-US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今义</a:t>
            </a:r>
            <a:r>
              <a:rPr lang="zh-CN" altLang="en-US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连词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，表示先对现实或已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有的结论予以承认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，而后进一步做出判断。C项，古今都是“罢了”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的意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思。D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项，古义</a:t>
            </a:r>
            <a:r>
              <a:rPr lang="zh-CN" altLang="en-US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不是多了</a:t>
            </a:r>
            <a:r>
              <a:rPr lang="zh-CN" altLang="en-US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今义</a:t>
            </a:r>
            <a:r>
              <a:rPr lang="zh-CN" altLang="en-US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连词，表示转折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，对上半句话加以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限制或修正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，跟“只是”相同。</a:t>
            </a:r>
            <a:endParaRPr lang="en-US" altLang="zh-CN" sz="2800" dirty="0"/>
          </a:p>
        </p:txBody>
      </p:sp>
      <p:sp>
        <p:nvSpPr>
          <p:cNvPr id="6" name="QC_3_BD.22_2#26ca873f4.choices?pid=209720ef2&amp;color=0,0,0&amp;vtp=1&amp;bbb=1&amp;zzd= 1"/>
          <p:cNvSpPr/>
          <p:nvPr/>
        </p:nvSpPr>
        <p:spPr>
          <a:xfrm>
            <a:off x="12953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22_2#26ca873f4.choices?pid=209720ef2&amp;color=0,0,0&amp;vtp=1&amp;bbb=1&amp;zzd= 1"/>
          <p:cNvSpPr/>
          <p:nvPr/>
        </p:nvSpPr>
        <p:spPr>
          <a:xfrm>
            <a:off x="16509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22_2#26ca873f4.choices?pid=209720ef2&amp;color=0,0,0&amp;vtp=1&amp;bbb=1&amp;zzd= 1"/>
          <p:cNvSpPr/>
          <p:nvPr/>
        </p:nvSpPr>
        <p:spPr>
          <a:xfrm>
            <a:off x="6864572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22_2#26ca873f4.choices?pid=209720ef2&amp;color=0,0,0&amp;vtp=1&amp;bbb=1&amp;zzd= 1"/>
          <p:cNvSpPr/>
          <p:nvPr/>
        </p:nvSpPr>
        <p:spPr>
          <a:xfrm>
            <a:off x="7220172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22_2#26ca873f4.choices?pid=209720ef2&amp;color=0,0,0&amp;vtp=1&amp;bbb=1&amp;zzd= 3"/>
          <p:cNvSpPr/>
          <p:nvPr/>
        </p:nvSpPr>
        <p:spPr>
          <a:xfrm>
            <a:off x="3052668" y="23374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22_2#26ca873f4.choices?pid=209720ef2&amp;color=0,0,0&amp;vtp=1&amp;bbb=1&amp;zzd= 3"/>
          <p:cNvSpPr/>
          <p:nvPr/>
        </p:nvSpPr>
        <p:spPr>
          <a:xfrm>
            <a:off x="3408268" y="23374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22_2#26ca873f4.choices?pid=209720ef2&amp;color=0,0,0&amp;vtp=1&amp;bbb=1&amp;zzd= 3"/>
          <p:cNvSpPr/>
          <p:nvPr/>
        </p:nvSpPr>
        <p:spPr>
          <a:xfrm>
            <a:off x="7240810" y="23374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3_BD.22_2#26ca873f4.choices?pid=209720ef2&amp;color=0,0,0&amp;vtp=1&amp;bbb=1&amp;zzd= 3"/>
          <p:cNvSpPr/>
          <p:nvPr/>
        </p:nvSpPr>
        <p:spPr>
          <a:xfrm>
            <a:off x="7596410" y="23374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5_1#fa5c1aa52?pid=209720ef2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下列各组句子中，加点词的意义和用法相同的一项是（3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6_1#fa5c1aa52.bracket?pid=209720ef2&amp;color=0,0,0&amp;vpa=19&amp;vtp=1"/>
          <p:cNvSpPr/>
          <p:nvPr/>
        </p:nvSpPr>
        <p:spPr>
          <a:xfrm>
            <a:off x="105797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3_BD.25_2#fa5c1aa52.choices?pid=209720ef2&amp;color=0,0,0&amp;vtp=1&amp;bbb=1"/>
          <p:cNvSpPr/>
          <p:nvPr/>
        </p:nvSpPr>
        <p:spPr>
          <a:xfrm>
            <a:off x="612648" y="1110678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668782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因舍其名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，亦自谓“橐驼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”云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不如因而厚遇之</a:t>
            </a:r>
            <a:endParaRPr lang="en-US" altLang="zh-CN" sz="2800" dirty="0"/>
          </a:p>
          <a:p>
            <a:pPr latinLnBrk="1">
              <a:lnSpc>
                <a:spcPts val="5100"/>
              </a:lnSpc>
              <a:tabLst>
                <a:tab pos="668782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能顺木之天，以致其性焉尔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臣以供养无主</a:t>
            </a:r>
            <a:endParaRPr lang="en-US" altLang="zh-CN" sz="2800" dirty="0"/>
          </a:p>
          <a:p>
            <a:pPr latinLnBrk="1">
              <a:lnSpc>
                <a:spcPts val="5100"/>
              </a:lnSpc>
              <a:tabLst>
                <a:tab pos="668782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他植者则不然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金就砺则利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668782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橐驼非能使木寿且孳也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四体康且直</a:t>
            </a:r>
            <a:endParaRPr lang="en-US" altLang="zh-CN" sz="2800" dirty="0"/>
          </a:p>
        </p:txBody>
      </p:sp>
      <p:sp>
        <p:nvSpPr>
          <p:cNvPr id="5" name="QC_3_AS.27_1#fa5c1aa52?pid=209720ef2&amp;color=0,0,0&amp;vtp=1&amp;bbb=1&amp;hb=1"/>
          <p:cNvSpPr/>
          <p:nvPr/>
        </p:nvSpPr>
        <p:spPr>
          <a:xfrm>
            <a:off x="612648" y="3676078"/>
            <a:ext cx="10963656" cy="18632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A项，介词，于是/介词，趁机。B项，连词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，表示后一行动是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前一行动的目的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，来/介词，因为。C项，连词，表示转折关系，却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/连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，表示承接关系，就。D项，连词，都表示并列，并且。</a:t>
            </a:r>
            <a:endParaRPr lang="en-US" altLang="zh-CN" sz="2800" dirty="0"/>
          </a:p>
        </p:txBody>
      </p:sp>
      <p:sp>
        <p:nvSpPr>
          <p:cNvPr id="6" name="QC_3_BD.25_2#fa5c1aa52.choices?pid=209720ef2&amp;color=0,0,0&amp;vtp=1&amp;bbb=1&amp;zzd= 1"/>
          <p:cNvSpPr/>
          <p:nvPr/>
        </p:nvSpPr>
        <p:spPr>
          <a:xfrm>
            <a:off x="12953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25_2#fa5c1aa52.choices?pid=209720ef2&amp;color=0,0,0&amp;vtp=1&amp;bbb=1&amp;zzd= 1"/>
          <p:cNvSpPr/>
          <p:nvPr/>
        </p:nvSpPr>
        <p:spPr>
          <a:xfrm>
            <a:off x="817108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25_2#fa5c1aa52.choices?pid=209720ef2&amp;color=0,0,0&amp;vtp=1&amp;bbb=1&amp;zzd= 3"/>
          <p:cNvSpPr/>
          <p:nvPr/>
        </p:nvSpPr>
        <p:spPr>
          <a:xfrm>
            <a:off x="3408268" y="24187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25_2#fa5c1aa52.choices?pid=209720ef2&amp;color=0,0,0&amp;vtp=1&amp;bbb=1&amp;zzd= 3"/>
          <p:cNvSpPr/>
          <p:nvPr/>
        </p:nvSpPr>
        <p:spPr>
          <a:xfrm>
            <a:off x="7815485" y="24187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25_2#fa5c1aa52.choices?pid=209720ef2&amp;color=0,0,0&amp;vtp=1&amp;bbb=1&amp;zzd= 5"/>
          <p:cNvSpPr/>
          <p:nvPr/>
        </p:nvSpPr>
        <p:spPr>
          <a:xfrm>
            <a:off x="2341468" y="30664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25_2#fa5c1aa52.choices?pid=209720ef2&amp;color=0,0,0&amp;vtp=1&amp;bbb=1&amp;zzd= 5"/>
          <p:cNvSpPr/>
          <p:nvPr/>
        </p:nvSpPr>
        <p:spPr>
          <a:xfrm>
            <a:off x="8526685" y="30664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25_2#fa5c1aa52.choices?pid=209720ef2&amp;color=0,0,0&amp;vtp=1&amp;bbb=1&amp;zzd= 7"/>
          <p:cNvSpPr/>
          <p:nvPr/>
        </p:nvSpPr>
        <p:spPr>
          <a:xfrm>
            <a:off x="3784505" y="36328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3_BD.25_2#fa5c1aa52.choices?pid=209720ef2&amp;color=0,0,0&amp;vtp=1&amp;bbb=1&amp;zzd= 7"/>
          <p:cNvSpPr/>
          <p:nvPr/>
        </p:nvSpPr>
        <p:spPr>
          <a:xfrm>
            <a:off x="8526685" y="36328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8_1#397b533a3?pid=209720ef2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下列对加点词语及相关内容的解说，不正确的一项是（3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9_1#397b533a3.bracket?pid=209720ef2&amp;color=0,0,0&amp;vpa=20&amp;vtp=1"/>
          <p:cNvSpPr/>
          <p:nvPr/>
        </p:nvSpPr>
        <p:spPr>
          <a:xfrm>
            <a:off x="10592467" y="462534"/>
            <a:ext cx="495300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3_BD.28_2#397b533a3.choices?pid=209720ef2&amp;color=0,0,0&amp;vtp=1&amp;bbb=1&amp;hb=1"/>
          <p:cNvSpPr/>
          <p:nvPr/>
        </p:nvSpPr>
        <p:spPr>
          <a:xfrm>
            <a:off x="612648" y="1110678"/>
            <a:ext cx="10963656" cy="51020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“以致其性焉尔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”中的“致”是“使达到”的意思，与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“其致一也”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兰亭集序》）中的“致”意思不同。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“虽曰忧之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，其实仇之”中的“虽”是“连词，虽然”的意思，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与“虽体解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吾犹未变兮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zh-CN" altLang="en-US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《离骚》）中的“虽”意思相同。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“然吾居乡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，见长人者好烦其令”中的“然”是“连词，但是”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的意思，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与“他植者则不然”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中的“然”意思不同。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“若甚怜焉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”中的“怜”是“怜爱”的意思，与成语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“同病相怜”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中的“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怜”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意思不同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5" name="QC_3_BD.28_2#397b533a3.choices?pid=209720ef2&amp;color=0,0,0&amp;vtp=1&amp;bbb=1&amp;hb=1&amp;zzd= 1"/>
          <p:cNvSpPr/>
          <p:nvPr/>
        </p:nvSpPr>
        <p:spPr>
          <a:xfrm>
            <a:off x="1808068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C_3_BD.28_2#397b533a3.choices?pid=209720ef2&amp;color=0,0,0&amp;vtp=1&amp;bbb=1&amp;hb=1&amp;zzd= 1"/>
          <p:cNvSpPr/>
          <p:nvPr/>
        </p:nvSpPr>
        <p:spPr>
          <a:xfrm>
            <a:off x="9151843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28_2#397b533a3.choices?pid=209720ef2&amp;color=0,0,0&amp;vtp=1&amp;bbb=1&amp;hb=1&amp;zzd= 4"/>
          <p:cNvSpPr/>
          <p:nvPr/>
        </p:nvSpPr>
        <p:spPr>
          <a:xfrm>
            <a:off x="1431830" y="30664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28_2#397b533a3.choices?pid=209720ef2&amp;color=0,0,0&amp;vtp=1&amp;bbb=1&amp;hb=1&amp;zzd= 4"/>
          <p:cNvSpPr/>
          <p:nvPr/>
        </p:nvSpPr>
        <p:spPr>
          <a:xfrm>
            <a:off x="10553605" y="30664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28_2#397b533a3.choices?pid=209720ef2&amp;color=0,0,0&amp;vtp=1&amp;bbb=1&amp;hb=1&amp;zzd= 7"/>
          <p:cNvSpPr/>
          <p:nvPr/>
        </p:nvSpPr>
        <p:spPr>
          <a:xfrm>
            <a:off x="1431830" y="43618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28_2#397b533a3.choices?pid=209720ef2&amp;color=0,0,0&amp;vtp=1&amp;bbb=1&amp;hb=1&amp;zzd= 8"/>
          <p:cNvSpPr/>
          <p:nvPr/>
        </p:nvSpPr>
        <p:spPr>
          <a:xfrm>
            <a:off x="3062193" y="50095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28_2#397b533a3.choices?pid=209720ef2&amp;color=0,0,0&amp;vtp=1&amp;bbb=1&amp;hb=1&amp;zzd= 10"/>
          <p:cNvSpPr/>
          <p:nvPr/>
        </p:nvSpPr>
        <p:spPr>
          <a:xfrm>
            <a:off x="2163668" y="56572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28_2#397b533a3.choices?pid=209720ef2&amp;color=0,0,0&amp;vtp=1&amp;bbb=1&amp;hb=1&amp;zzd= 10"/>
          <p:cNvSpPr/>
          <p:nvPr/>
        </p:nvSpPr>
        <p:spPr>
          <a:xfrm>
            <a:off x="9507443" y="56572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30_1#397b533a3?pid=209720ef2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“虽体解吾犹未变兮”中的“虽”是连词，即使。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31_1#b4357aa97?pid=209720ef2&amp;color=0,0,0&amp;vtp=1&amp;bt=1&amp;bbb=1&amp;hb=1"/>
          <p:cNvSpPr/>
          <p:nvPr/>
        </p:nvSpPr>
        <p:spPr>
          <a:xfrm>
            <a:off x="612648" y="468000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下列句子中，加点词与例句中的加点词活用类型一致的一项是（3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例句：名我固当</a:t>
            </a:r>
            <a:endParaRPr lang="en-US" altLang="zh-CN" sz="2800" dirty="0"/>
          </a:p>
        </p:txBody>
      </p:sp>
      <p:sp>
        <p:nvSpPr>
          <p:cNvPr id="3" name="QC_3_AN.32_1#b4357aa97.bracket?pid=209720ef2&amp;color=0,0,0&amp;vpa=21&amp;vtp=1"/>
          <p:cNvSpPr/>
          <p:nvPr/>
        </p:nvSpPr>
        <p:spPr>
          <a:xfrm>
            <a:off x="902366" y="1123320"/>
            <a:ext cx="495300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3_BD.31_2#b4357aa97.choices?pid=209720ef2&amp;color=0,0,0&amp;vtp=1&amp;bbb=1"/>
          <p:cNvSpPr/>
          <p:nvPr/>
        </p:nvSpPr>
        <p:spPr>
          <a:xfrm>
            <a:off x="612648" y="2392874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58927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非有能硕茂之也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爪其肤以验其生枯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558927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旦视而暮抚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则其天者全而其性得矣</a:t>
            </a:r>
            <a:endParaRPr lang="en-US" altLang="zh-CN" sz="2800" dirty="0"/>
          </a:p>
        </p:txBody>
      </p:sp>
      <p:sp>
        <p:nvSpPr>
          <p:cNvPr id="5" name="QC_3_AS.33_1#b4357aa97?pid=209720ef2&amp;color=0,0,0&amp;vtp=1&amp;bbb=1&amp;hb=1"/>
          <p:cNvSpPr/>
          <p:nvPr/>
        </p:nvSpPr>
        <p:spPr>
          <a:xfrm>
            <a:off x="612648" y="3674812"/>
            <a:ext cx="10963656" cy="18632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例句中的“名”是名词作动词，称呼。A项，硕，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使动用法，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高大。B项，爪，名词作动词，用指甲抠、掐。C项，旦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，名词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作状语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，在早上。D项，全，形容词作动词，保全。</a:t>
            </a:r>
            <a:endParaRPr lang="en-US" altLang="zh-CN" sz="2800" dirty="0"/>
          </a:p>
        </p:txBody>
      </p:sp>
      <p:sp>
        <p:nvSpPr>
          <p:cNvPr id="6" name="QC_3_BD.31_1#b4357aa97?pid=209720ef2&amp;color=0,0,0&amp;vtp=1&amp;bt=1&amp;bbb=1&amp;hb=1&amp;zzd= 4"/>
          <p:cNvSpPr/>
          <p:nvPr/>
        </p:nvSpPr>
        <p:spPr>
          <a:xfrm>
            <a:off x="1838230" y="23569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31_2#b4357aa97.choices?pid=209720ef2&amp;color=0,0,0&amp;vtp=1&amp;bbb=1&amp;zzd= 1"/>
          <p:cNvSpPr/>
          <p:nvPr/>
        </p:nvSpPr>
        <p:spPr>
          <a:xfrm>
            <a:off x="2362105" y="305327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31_2#b4357aa97.choices?pid=209720ef2&amp;color=0,0,0&amp;vtp=1&amp;bbb=1&amp;zzd= 1"/>
          <p:cNvSpPr/>
          <p:nvPr/>
        </p:nvSpPr>
        <p:spPr>
          <a:xfrm>
            <a:off x="6864572" y="305327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31_2#b4357aa97.choices?pid=209720ef2&amp;color=0,0,0&amp;vtp=1&amp;bbb=1&amp;zzd= 3"/>
          <p:cNvSpPr/>
          <p:nvPr/>
        </p:nvSpPr>
        <p:spPr>
          <a:xfrm>
            <a:off x="1274667" y="361963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31_2#b4357aa97.choices?pid=209720ef2&amp;color=0,0,0&amp;vtp=1&amp;bbb=1&amp;zzd= 3"/>
          <p:cNvSpPr/>
          <p:nvPr/>
        </p:nvSpPr>
        <p:spPr>
          <a:xfrm>
            <a:off x="8307610" y="361963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6715</Words>
  <Application>WPS 演示</Application>
  <PresentationFormat>宽屏</PresentationFormat>
  <Paragraphs>379</Paragraphs>
  <Slides>34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7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Cambria Math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曲一线</cp:lastModifiedBy>
  <cp:revision>5</cp:revision>
  <dcterms:created xsi:type="dcterms:W3CDTF">2025-07-25T04:27:00Z</dcterms:created>
  <dcterms:modified xsi:type="dcterms:W3CDTF">2025-09-04T06:20:39Z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12C8E9D518B246A8B1E756D03CAA9963_12</vt:lpwstr>
  </property>
  <property fmtid="{D5CDD505-2E9C-101B-9397-08002B2CF9AE}" pid="3" name="KSOProductBuildVer">
    <vt:lpwstr>2052-12.1.0.22529</vt:lpwstr>
  </property>
</Properties>
</file>